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ileron Italics" charset="1" panose="00000500000000000000"/>
      <p:regular r:id="rId18"/>
    </p:embeddedFont>
    <p:embeddedFont>
      <p:font typeface="Aileron Light" charset="1" panose="00000400000000000000"/>
      <p:regular r:id="rId19"/>
    </p:embeddedFont>
    <p:embeddedFont>
      <p:font typeface="Aileron"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256" r="0" b="-5187"/>
            </a:stretch>
          </a:blipFill>
        </p:spPr>
      </p:sp>
      <p:sp>
        <p:nvSpPr>
          <p:cNvPr name="TextBox 3" id="3"/>
          <p:cNvSpPr txBox="true"/>
          <p:nvPr/>
        </p:nvSpPr>
        <p:spPr>
          <a:xfrm rot="0">
            <a:off x="6025901" y="9220200"/>
            <a:ext cx="6236199" cy="319157"/>
          </a:xfrm>
          <a:prstGeom prst="rect">
            <a:avLst/>
          </a:prstGeom>
        </p:spPr>
        <p:txBody>
          <a:bodyPr anchor="t" rtlCol="false" tIns="0" lIns="0" bIns="0" rIns="0">
            <a:spAutoFit/>
          </a:bodyPr>
          <a:lstStyle/>
          <a:p>
            <a:pPr algn="ctr">
              <a:lnSpc>
                <a:spcPts val="2625"/>
              </a:lnSpc>
            </a:pPr>
            <a:r>
              <a:rPr lang="en-US" sz="1875" i="true">
                <a:solidFill>
                  <a:srgbClr val="F4F1EB"/>
                </a:solidFill>
                <a:latin typeface="Aileron Italics"/>
                <a:ea typeface="Aileron Italics"/>
                <a:cs typeface="Aileron Italics"/>
                <a:sym typeface="Aileron Italics"/>
              </a:rPr>
              <a:t>PRESENTED BY: HAMZA IMRAN MIRZA</a:t>
            </a:r>
          </a:p>
        </p:txBody>
      </p:sp>
      <p:sp>
        <p:nvSpPr>
          <p:cNvPr name="TextBox 4" id="4"/>
          <p:cNvSpPr txBox="true"/>
          <p:nvPr/>
        </p:nvSpPr>
        <p:spPr>
          <a:xfrm rot="0">
            <a:off x="1607743" y="1803277"/>
            <a:ext cx="15072514" cy="6271260"/>
          </a:xfrm>
          <a:prstGeom prst="rect">
            <a:avLst/>
          </a:prstGeom>
        </p:spPr>
        <p:txBody>
          <a:bodyPr anchor="t" rtlCol="false" tIns="0" lIns="0" bIns="0" rIns="0">
            <a:spAutoFit/>
          </a:bodyPr>
          <a:lstStyle/>
          <a:p>
            <a:pPr algn="ctr">
              <a:lnSpc>
                <a:spcPts val="16019"/>
              </a:lnSpc>
            </a:pPr>
            <a:r>
              <a:rPr lang="en-US" sz="18000" spc="-864">
                <a:solidFill>
                  <a:srgbClr val="F4F1EB"/>
                </a:solidFill>
                <a:latin typeface="Aileron Light"/>
                <a:ea typeface="Aileron Light"/>
                <a:cs typeface="Aileron Light"/>
                <a:sym typeface="Aileron Light"/>
              </a:rPr>
              <a:t>Alzheimer’s Disease Diagnosis</a:t>
            </a:r>
          </a:p>
        </p:txBody>
      </p:sp>
      <p:grpSp>
        <p:nvGrpSpPr>
          <p:cNvPr name="Group 5" id="5"/>
          <p:cNvGrpSpPr/>
          <p:nvPr/>
        </p:nvGrpSpPr>
        <p:grpSpPr>
          <a:xfrm rot="0">
            <a:off x="-66675" y="3600450"/>
            <a:ext cx="466889" cy="3086100"/>
            <a:chOff x="0" y="0"/>
            <a:chExt cx="122967" cy="812800"/>
          </a:xfrm>
        </p:grpSpPr>
        <p:sp>
          <p:nvSpPr>
            <p:cNvPr name="Freeform 6" id="6"/>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7" id="7"/>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7889932" y="3600450"/>
            <a:ext cx="466889" cy="3086100"/>
            <a:chOff x="0" y="0"/>
            <a:chExt cx="122967" cy="812800"/>
          </a:xfrm>
        </p:grpSpPr>
        <p:sp>
          <p:nvSpPr>
            <p:cNvPr name="Freeform 9" id="9"/>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10" id="10"/>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2349158" y="8241463"/>
            <a:ext cx="13589683" cy="705817"/>
          </a:xfrm>
          <a:prstGeom prst="rect">
            <a:avLst/>
          </a:prstGeom>
        </p:spPr>
        <p:txBody>
          <a:bodyPr anchor="t" rtlCol="false" tIns="0" lIns="0" bIns="0" rIns="0">
            <a:spAutoFit/>
          </a:bodyPr>
          <a:lstStyle/>
          <a:p>
            <a:pPr algn="ctr">
              <a:lnSpc>
                <a:spcPts val="5721"/>
              </a:lnSpc>
            </a:pPr>
            <a:r>
              <a:rPr lang="en-US" sz="4086">
                <a:solidFill>
                  <a:srgbClr val="F4F1EB"/>
                </a:solidFill>
                <a:latin typeface="Aileron"/>
                <a:ea typeface="Aileron"/>
                <a:cs typeface="Aileron"/>
                <a:sym typeface="Aileron"/>
              </a:rPr>
              <a:t>USING MACHINE LEARNING MODELS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823202"/>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253889" y="7545274"/>
            <a:ext cx="5116096" cy="1850708"/>
          </a:xfrm>
          <a:custGeom>
            <a:avLst/>
            <a:gdLst/>
            <a:ahLst/>
            <a:cxnLst/>
            <a:rect r="r" b="b" t="t" l="l"/>
            <a:pathLst>
              <a:path h="1850708" w="5116096">
                <a:moveTo>
                  <a:pt x="0" y="0"/>
                </a:moveTo>
                <a:lnTo>
                  <a:pt x="5116097" y="0"/>
                </a:lnTo>
                <a:lnTo>
                  <a:pt x="5116097" y="1850708"/>
                </a:lnTo>
                <a:lnTo>
                  <a:pt x="0" y="1850708"/>
                </a:lnTo>
                <a:lnTo>
                  <a:pt x="0" y="0"/>
                </a:lnTo>
                <a:close/>
              </a:path>
            </a:pathLst>
          </a:custGeom>
          <a:blipFill>
            <a:blip r:embed="rId2"/>
            <a:stretch>
              <a:fillRect l="-1662" t="0" r="-2850" b="-5910"/>
            </a:stretch>
          </a:blipFill>
        </p:spPr>
      </p:sp>
      <p:sp>
        <p:nvSpPr>
          <p:cNvPr name="Freeform 6" id="6"/>
          <p:cNvSpPr/>
          <p:nvPr/>
        </p:nvSpPr>
        <p:spPr>
          <a:xfrm flipH="false" flipV="false" rot="0">
            <a:off x="1253889" y="2817231"/>
            <a:ext cx="5116096" cy="4139258"/>
          </a:xfrm>
          <a:custGeom>
            <a:avLst/>
            <a:gdLst/>
            <a:ahLst/>
            <a:cxnLst/>
            <a:rect r="r" b="b" t="t" l="l"/>
            <a:pathLst>
              <a:path h="4139258" w="5116096">
                <a:moveTo>
                  <a:pt x="0" y="0"/>
                </a:moveTo>
                <a:lnTo>
                  <a:pt x="5116097" y="0"/>
                </a:lnTo>
                <a:lnTo>
                  <a:pt x="5116097" y="4139259"/>
                </a:lnTo>
                <a:lnTo>
                  <a:pt x="0" y="4139259"/>
                </a:lnTo>
                <a:lnTo>
                  <a:pt x="0" y="0"/>
                </a:lnTo>
                <a:close/>
              </a:path>
            </a:pathLst>
          </a:custGeom>
          <a:blipFill>
            <a:blip r:embed="rId3"/>
            <a:stretch>
              <a:fillRect l="0" t="0" r="-1079" b="0"/>
            </a:stretch>
          </a:blipFill>
        </p:spPr>
      </p:sp>
      <p:sp>
        <p:nvSpPr>
          <p:cNvPr name="Freeform 7" id="7"/>
          <p:cNvSpPr/>
          <p:nvPr/>
        </p:nvSpPr>
        <p:spPr>
          <a:xfrm flipH="false" flipV="false" rot="0">
            <a:off x="7817509" y="2817231"/>
            <a:ext cx="5080739" cy="4073258"/>
          </a:xfrm>
          <a:custGeom>
            <a:avLst/>
            <a:gdLst/>
            <a:ahLst/>
            <a:cxnLst/>
            <a:rect r="r" b="b" t="t" l="l"/>
            <a:pathLst>
              <a:path h="4073258" w="5080739">
                <a:moveTo>
                  <a:pt x="0" y="0"/>
                </a:moveTo>
                <a:lnTo>
                  <a:pt x="5080738" y="0"/>
                </a:lnTo>
                <a:lnTo>
                  <a:pt x="5080738" y="4073258"/>
                </a:lnTo>
                <a:lnTo>
                  <a:pt x="0" y="4073258"/>
                </a:lnTo>
                <a:lnTo>
                  <a:pt x="0" y="0"/>
                </a:lnTo>
                <a:close/>
              </a:path>
            </a:pathLst>
          </a:custGeom>
          <a:blipFill>
            <a:blip r:embed="rId4"/>
            <a:stretch>
              <a:fillRect l="0" t="0" r="0" b="0"/>
            </a:stretch>
          </a:blipFill>
        </p:spPr>
      </p:sp>
      <p:sp>
        <p:nvSpPr>
          <p:cNvPr name="Freeform 8" id="8"/>
          <p:cNvSpPr/>
          <p:nvPr/>
        </p:nvSpPr>
        <p:spPr>
          <a:xfrm flipH="false" flipV="false" rot="0">
            <a:off x="12898247" y="2817231"/>
            <a:ext cx="5389753" cy="4073258"/>
          </a:xfrm>
          <a:custGeom>
            <a:avLst/>
            <a:gdLst/>
            <a:ahLst/>
            <a:cxnLst/>
            <a:rect r="r" b="b" t="t" l="l"/>
            <a:pathLst>
              <a:path h="4073258" w="5389753">
                <a:moveTo>
                  <a:pt x="0" y="0"/>
                </a:moveTo>
                <a:lnTo>
                  <a:pt x="5389753" y="0"/>
                </a:lnTo>
                <a:lnTo>
                  <a:pt x="5389753" y="4073258"/>
                </a:lnTo>
                <a:lnTo>
                  <a:pt x="0" y="4073258"/>
                </a:lnTo>
                <a:lnTo>
                  <a:pt x="0" y="0"/>
                </a:lnTo>
                <a:close/>
              </a:path>
            </a:pathLst>
          </a:custGeom>
          <a:blipFill>
            <a:blip r:embed="rId5"/>
            <a:stretch>
              <a:fillRect l="0" t="0" r="0" b="0"/>
            </a:stretch>
          </a:blipFill>
        </p:spPr>
      </p:sp>
      <p:sp>
        <p:nvSpPr>
          <p:cNvPr name="TextBox 9" id="9"/>
          <p:cNvSpPr txBox="true"/>
          <p:nvPr/>
        </p:nvSpPr>
        <p:spPr>
          <a:xfrm rot="0">
            <a:off x="1028700" y="1075808"/>
            <a:ext cx="7621336"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Graphs</a:t>
            </a:r>
          </a:p>
        </p:txBody>
      </p:sp>
      <p:sp>
        <p:nvSpPr>
          <p:cNvPr name="TextBox 10" id="10"/>
          <p:cNvSpPr txBox="true"/>
          <p:nvPr/>
        </p:nvSpPr>
        <p:spPr>
          <a:xfrm rot="0">
            <a:off x="12042115" y="7053149"/>
            <a:ext cx="7909844" cy="387350"/>
          </a:xfrm>
          <a:prstGeom prst="rect">
            <a:avLst/>
          </a:prstGeom>
        </p:spPr>
        <p:txBody>
          <a:bodyPr anchor="t" rtlCol="false" tIns="0" lIns="0" bIns="0" rIns="0">
            <a:spAutoFit/>
          </a:bodyPr>
          <a:lstStyle/>
          <a:p>
            <a:pPr algn="l">
              <a:lnSpc>
                <a:spcPts val="3099"/>
              </a:lnSpc>
            </a:pPr>
            <a:r>
              <a:rPr lang="en-US" sz="2499">
                <a:solidFill>
                  <a:srgbClr val="3C6AA9"/>
                </a:solidFill>
                <a:latin typeface="Aileron"/>
                <a:ea typeface="Aileron"/>
                <a:cs typeface="Aileron"/>
                <a:sym typeface="Aileron"/>
              </a:rPr>
              <a:t>KNN Classifier</a:t>
            </a:r>
          </a:p>
        </p:txBody>
      </p:sp>
      <p:sp>
        <p:nvSpPr>
          <p:cNvPr name="TextBox 11" id="11"/>
          <p:cNvSpPr txBox="true"/>
          <p:nvPr/>
        </p:nvSpPr>
        <p:spPr>
          <a:xfrm rot="0">
            <a:off x="2319617" y="7053149"/>
            <a:ext cx="7909844" cy="387350"/>
          </a:xfrm>
          <a:prstGeom prst="rect">
            <a:avLst/>
          </a:prstGeom>
        </p:spPr>
        <p:txBody>
          <a:bodyPr anchor="t" rtlCol="false" tIns="0" lIns="0" bIns="0" rIns="0">
            <a:spAutoFit/>
          </a:bodyPr>
          <a:lstStyle/>
          <a:p>
            <a:pPr algn="l">
              <a:lnSpc>
                <a:spcPts val="3099"/>
              </a:lnSpc>
            </a:pPr>
            <a:r>
              <a:rPr lang="en-US" sz="2499">
                <a:solidFill>
                  <a:srgbClr val="3C6AA9"/>
                </a:solidFill>
                <a:latin typeface="Aileron"/>
                <a:ea typeface="Aileron"/>
                <a:cs typeface="Aileron"/>
                <a:sym typeface="Aileron"/>
              </a:rPr>
              <a:t>Decision Tree Classifier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sp>
        <p:nvSpPr>
          <p:cNvPr name="TextBox 4" id="4"/>
          <p:cNvSpPr txBox="true"/>
          <p:nvPr/>
        </p:nvSpPr>
        <p:spPr>
          <a:xfrm rot="0">
            <a:off x="1028700" y="2189407"/>
            <a:ext cx="10356201"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Conclusions</a:t>
            </a:r>
          </a:p>
        </p:txBody>
      </p:sp>
      <p:grpSp>
        <p:nvGrpSpPr>
          <p:cNvPr name="Group 5" id="5"/>
          <p:cNvGrpSpPr/>
          <p:nvPr/>
        </p:nvGrpSpPr>
        <p:grpSpPr>
          <a:xfrm rot="0">
            <a:off x="0" y="1274181"/>
            <a:ext cx="400214" cy="3086100"/>
            <a:chOff x="0" y="0"/>
            <a:chExt cx="105406" cy="812800"/>
          </a:xfrm>
        </p:grpSpPr>
        <p:sp>
          <p:nvSpPr>
            <p:cNvPr name="Freeform 6" id="6"/>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7" id="7"/>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1028700" y="3903343"/>
            <a:ext cx="10978748" cy="5669539"/>
          </a:xfrm>
          <a:prstGeom prst="rect">
            <a:avLst/>
          </a:prstGeom>
        </p:spPr>
        <p:txBody>
          <a:bodyPr anchor="t" rtlCol="false" tIns="0" lIns="0" bIns="0" rIns="0">
            <a:spAutoFit/>
          </a:bodyPr>
          <a:lstStyle/>
          <a:p>
            <a:pPr algn="l">
              <a:lnSpc>
                <a:spcPts val="3512"/>
              </a:lnSpc>
            </a:pPr>
            <a:r>
              <a:rPr lang="en-US" sz="2065">
                <a:solidFill>
                  <a:srgbClr val="000000"/>
                </a:solidFill>
                <a:latin typeface="Aileron Light"/>
                <a:ea typeface="Aileron Light"/>
                <a:cs typeface="Aileron Light"/>
                <a:sym typeface="Aileron Light"/>
              </a:rPr>
              <a:t>According to the findings we can conclude that Clinical Tests like Functional Assessment and MMSE and Patient’s own ADL (Activities of Daily Life) , Behavioral Problems and Memory Complaints (Subjective to the Patient). These 5 factors are much more effective and impactful in predicting the presence or diagnosing the patient with Alzheimer’s disease. Whereas other factors like Age, Obesity, Heart Disease and medical factors can play a role in the patient acquiring Alzheimer’s but they are less effective in predicting the outcome i.e. Diagnosing Alzheimer’s. </a:t>
            </a:r>
          </a:p>
          <a:p>
            <a:pPr algn="l">
              <a:lnSpc>
                <a:spcPts val="3512"/>
              </a:lnSpc>
            </a:pPr>
          </a:p>
          <a:p>
            <a:pPr algn="l">
              <a:lnSpc>
                <a:spcPts val="3512"/>
              </a:lnSpc>
            </a:pPr>
            <a:r>
              <a:rPr lang="en-US" sz="2065">
                <a:solidFill>
                  <a:srgbClr val="000000"/>
                </a:solidFill>
                <a:latin typeface="Aileron Light"/>
                <a:ea typeface="Aileron Light"/>
                <a:cs typeface="Aileron Light"/>
                <a:sym typeface="Aileron Light"/>
              </a:rPr>
              <a:t>Moreover, Focusing mainly on these features we can train highly accurate machine learning models that can classify the dataset and correctly predict presence or absence of Alzheimer’s disease. </a:t>
            </a:r>
          </a:p>
          <a:p>
            <a:pPr algn="l">
              <a:lnSpc>
                <a:spcPts val="3512"/>
              </a:lnSpc>
            </a:pPr>
            <a:r>
              <a:rPr lang="en-US" sz="2065">
                <a:solidFill>
                  <a:srgbClr val="000000"/>
                </a:solidFill>
                <a:latin typeface="Aileron Light"/>
                <a:ea typeface="Aileron Light"/>
                <a:cs typeface="Aileron Light"/>
                <a:sym typeface="Aileron Light"/>
              </a:rPr>
              <a:t>The model best suited for this task is the decision tree classifier with accuracy of 96% and there is no problem of overfitting and underfitting as the model is performing exceptionally well on both the training data and testing data.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07743" y="3633829"/>
            <a:ext cx="15072514" cy="2213610"/>
          </a:xfrm>
          <a:prstGeom prst="rect">
            <a:avLst/>
          </a:prstGeom>
        </p:spPr>
        <p:txBody>
          <a:bodyPr anchor="t" rtlCol="false" tIns="0" lIns="0" bIns="0" rIns="0">
            <a:spAutoFit/>
          </a:bodyPr>
          <a:lstStyle/>
          <a:p>
            <a:pPr algn="ctr">
              <a:lnSpc>
                <a:spcPts val="16019"/>
              </a:lnSpc>
            </a:pPr>
            <a:r>
              <a:rPr lang="en-US" sz="18000" spc="-864">
                <a:solidFill>
                  <a:srgbClr val="F4F1EB"/>
                </a:solidFill>
                <a:latin typeface="Aileron Light"/>
                <a:ea typeface="Aileron Light"/>
                <a:cs typeface="Aileron Light"/>
                <a:sym typeface="Aileron Light"/>
              </a:rPr>
              <a:t>Thank you</a:t>
            </a:r>
          </a:p>
        </p:txBody>
      </p:sp>
      <p:grpSp>
        <p:nvGrpSpPr>
          <p:cNvPr name="Group 4" id="4"/>
          <p:cNvGrpSpPr/>
          <p:nvPr/>
        </p:nvGrpSpPr>
        <p:grpSpPr>
          <a:xfrm rot="0">
            <a:off x="-66675" y="3600450"/>
            <a:ext cx="466889" cy="3086100"/>
            <a:chOff x="0" y="0"/>
            <a:chExt cx="122967" cy="812800"/>
          </a:xfrm>
        </p:grpSpPr>
        <p:sp>
          <p:nvSpPr>
            <p:cNvPr name="Freeform 5" id="5"/>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6" id="6"/>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7889932" y="3600450"/>
            <a:ext cx="466889" cy="3086100"/>
            <a:chOff x="0" y="0"/>
            <a:chExt cx="122967" cy="812800"/>
          </a:xfrm>
        </p:grpSpPr>
        <p:sp>
          <p:nvSpPr>
            <p:cNvPr name="Freeform 8" id="8"/>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9" id="9"/>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1028700" y="1409700"/>
            <a:ext cx="7637448" cy="3132073"/>
          </a:xfrm>
          <a:prstGeom prst="rect">
            <a:avLst/>
          </a:prstGeom>
        </p:spPr>
        <p:txBody>
          <a:bodyPr anchor="t" rtlCol="false" tIns="0" lIns="0" bIns="0" rIns="0">
            <a:spAutoFit/>
          </a:bodyPr>
          <a:lstStyle/>
          <a:p>
            <a:pPr algn="l">
              <a:lnSpc>
                <a:spcPts val="11805"/>
              </a:lnSpc>
            </a:pPr>
            <a:r>
              <a:rPr lang="en-US" sz="13264" spc="-636">
                <a:solidFill>
                  <a:srgbClr val="F4F1EB"/>
                </a:solidFill>
                <a:latin typeface="Aileron Light"/>
                <a:ea typeface="Aileron Light"/>
                <a:cs typeface="Aileron Light"/>
                <a:sym typeface="Aileron Light"/>
              </a:rPr>
              <a:t>Table of contents</a:t>
            </a:r>
          </a:p>
        </p:txBody>
      </p:sp>
      <p:sp>
        <p:nvSpPr>
          <p:cNvPr name="TextBox 3" id="3"/>
          <p:cNvSpPr txBox="true"/>
          <p:nvPr/>
        </p:nvSpPr>
        <p:spPr>
          <a:xfrm rot="0">
            <a:off x="11999819" y="1490521"/>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Introduction/Research </a:t>
            </a:r>
          </a:p>
        </p:txBody>
      </p:sp>
      <p:sp>
        <p:nvSpPr>
          <p:cNvPr name="TextBox 4" id="4"/>
          <p:cNvSpPr txBox="true"/>
          <p:nvPr/>
        </p:nvSpPr>
        <p:spPr>
          <a:xfrm rot="0">
            <a:off x="11999819" y="2625994"/>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Challenge/Hypothesis</a:t>
            </a:r>
          </a:p>
        </p:txBody>
      </p:sp>
      <p:sp>
        <p:nvSpPr>
          <p:cNvPr name="TextBox 5" id="5"/>
          <p:cNvSpPr txBox="true"/>
          <p:nvPr/>
        </p:nvSpPr>
        <p:spPr>
          <a:xfrm rot="0">
            <a:off x="11999819" y="3761467"/>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KDD Goals</a:t>
            </a:r>
          </a:p>
        </p:txBody>
      </p:sp>
      <p:sp>
        <p:nvSpPr>
          <p:cNvPr name="TextBox 6" id="6"/>
          <p:cNvSpPr txBox="true"/>
          <p:nvPr/>
        </p:nvSpPr>
        <p:spPr>
          <a:xfrm rot="0">
            <a:off x="11999819" y="5789525"/>
            <a:ext cx="4602016" cy="965327"/>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Super Vised Learning Models Continued</a:t>
            </a:r>
          </a:p>
        </p:txBody>
      </p:sp>
      <p:sp>
        <p:nvSpPr>
          <p:cNvPr name="TextBox 7" id="7"/>
          <p:cNvSpPr txBox="true"/>
          <p:nvPr/>
        </p:nvSpPr>
        <p:spPr>
          <a:xfrm rot="0">
            <a:off x="11999819" y="7167886"/>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Evaluation Results </a:t>
            </a:r>
          </a:p>
        </p:txBody>
      </p:sp>
      <p:sp>
        <p:nvSpPr>
          <p:cNvPr name="TextBox 8" id="8"/>
          <p:cNvSpPr txBox="true"/>
          <p:nvPr/>
        </p:nvSpPr>
        <p:spPr>
          <a:xfrm rot="0">
            <a:off x="11999819" y="8303358"/>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Findings and Conclusion</a:t>
            </a:r>
          </a:p>
        </p:txBody>
      </p:sp>
      <p:sp>
        <p:nvSpPr>
          <p:cNvPr name="TextBox 9" id="9"/>
          <p:cNvSpPr txBox="true"/>
          <p:nvPr/>
        </p:nvSpPr>
        <p:spPr>
          <a:xfrm rot="0">
            <a:off x="9792788" y="1402002"/>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3</a:t>
            </a:r>
          </a:p>
        </p:txBody>
      </p:sp>
      <p:sp>
        <p:nvSpPr>
          <p:cNvPr name="TextBox 10" id="10"/>
          <p:cNvSpPr txBox="true"/>
          <p:nvPr/>
        </p:nvSpPr>
        <p:spPr>
          <a:xfrm rot="0">
            <a:off x="9792788" y="2531799"/>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4</a:t>
            </a:r>
          </a:p>
        </p:txBody>
      </p:sp>
      <p:sp>
        <p:nvSpPr>
          <p:cNvPr name="TextBox 11" id="11"/>
          <p:cNvSpPr txBox="true"/>
          <p:nvPr/>
        </p:nvSpPr>
        <p:spPr>
          <a:xfrm rot="0">
            <a:off x="9792788" y="3661596"/>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5</a:t>
            </a:r>
          </a:p>
        </p:txBody>
      </p:sp>
      <p:sp>
        <p:nvSpPr>
          <p:cNvPr name="TextBox 12" id="12"/>
          <p:cNvSpPr txBox="true"/>
          <p:nvPr/>
        </p:nvSpPr>
        <p:spPr>
          <a:xfrm rot="0">
            <a:off x="9792788" y="4791393"/>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6</a:t>
            </a:r>
          </a:p>
        </p:txBody>
      </p:sp>
      <p:sp>
        <p:nvSpPr>
          <p:cNvPr name="TextBox 13" id="13"/>
          <p:cNvSpPr txBox="true"/>
          <p:nvPr/>
        </p:nvSpPr>
        <p:spPr>
          <a:xfrm rot="0">
            <a:off x="9792788" y="5921189"/>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7</a:t>
            </a:r>
          </a:p>
        </p:txBody>
      </p:sp>
      <p:sp>
        <p:nvSpPr>
          <p:cNvPr name="TextBox 14" id="14"/>
          <p:cNvSpPr txBox="true"/>
          <p:nvPr/>
        </p:nvSpPr>
        <p:spPr>
          <a:xfrm rot="0">
            <a:off x="9792788" y="7050986"/>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8</a:t>
            </a:r>
          </a:p>
        </p:txBody>
      </p:sp>
      <p:sp>
        <p:nvSpPr>
          <p:cNvPr name="TextBox 15" id="15"/>
          <p:cNvSpPr txBox="true"/>
          <p:nvPr/>
        </p:nvSpPr>
        <p:spPr>
          <a:xfrm rot="0">
            <a:off x="9792788" y="8180783"/>
            <a:ext cx="1584978" cy="866140"/>
          </a:xfrm>
          <a:prstGeom prst="rect">
            <a:avLst/>
          </a:prstGeom>
        </p:spPr>
        <p:txBody>
          <a:bodyPr anchor="t" rtlCol="false" tIns="0" lIns="0" bIns="0" rIns="0">
            <a:spAutoFit/>
          </a:bodyPr>
          <a:lstStyle/>
          <a:p>
            <a:pPr algn="r">
              <a:lnSpc>
                <a:spcPts val="6229"/>
              </a:lnSpc>
            </a:pPr>
            <a:r>
              <a:rPr lang="en-US" sz="6999" spc="-335">
                <a:solidFill>
                  <a:srgbClr val="F4F1EB"/>
                </a:solidFill>
                <a:latin typeface="Aileron"/>
                <a:ea typeface="Aileron"/>
                <a:cs typeface="Aileron"/>
                <a:sym typeface="Aileron"/>
              </a:rPr>
              <a:t>9</a:t>
            </a:r>
          </a:p>
        </p:txBody>
      </p:sp>
      <p:grpSp>
        <p:nvGrpSpPr>
          <p:cNvPr name="Group 16" id="16"/>
          <p:cNvGrpSpPr/>
          <p:nvPr/>
        </p:nvGrpSpPr>
        <p:grpSpPr>
          <a:xfrm rot="0">
            <a:off x="0" y="1293231"/>
            <a:ext cx="400214" cy="3086100"/>
            <a:chOff x="0" y="0"/>
            <a:chExt cx="105406" cy="812800"/>
          </a:xfrm>
        </p:grpSpPr>
        <p:sp>
          <p:nvSpPr>
            <p:cNvPr name="Freeform 17" id="17"/>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18" id="18"/>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19" id="19"/>
          <p:cNvSpPr txBox="true"/>
          <p:nvPr/>
        </p:nvSpPr>
        <p:spPr>
          <a:xfrm rot="0">
            <a:off x="11999819" y="4896940"/>
            <a:ext cx="4602016" cy="479552"/>
          </a:xfrm>
          <a:prstGeom prst="rect">
            <a:avLst/>
          </a:prstGeom>
        </p:spPr>
        <p:txBody>
          <a:bodyPr anchor="t" rtlCol="false" tIns="0" lIns="0" bIns="0" rIns="0">
            <a:spAutoFit/>
          </a:bodyPr>
          <a:lstStyle/>
          <a:p>
            <a:pPr algn="l">
              <a:lnSpc>
                <a:spcPts val="3843"/>
              </a:lnSpc>
            </a:pPr>
            <a:r>
              <a:rPr lang="en-US" sz="3099">
                <a:solidFill>
                  <a:srgbClr val="F4F1EB"/>
                </a:solidFill>
                <a:latin typeface="Aileron Light"/>
                <a:ea typeface="Aileron Light"/>
                <a:cs typeface="Aileron Light"/>
                <a:sym typeface="Aileron Light"/>
              </a:rPr>
              <a:t>RF Classifier Importance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sp>
        <p:nvSpPr>
          <p:cNvPr name="TextBox 4" id="4"/>
          <p:cNvSpPr txBox="true"/>
          <p:nvPr/>
        </p:nvSpPr>
        <p:spPr>
          <a:xfrm rot="0">
            <a:off x="1028700" y="1969537"/>
            <a:ext cx="8330095"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Introduction</a:t>
            </a:r>
          </a:p>
        </p:txBody>
      </p:sp>
      <p:sp>
        <p:nvSpPr>
          <p:cNvPr name="TextBox 5" id="5"/>
          <p:cNvSpPr txBox="true"/>
          <p:nvPr/>
        </p:nvSpPr>
        <p:spPr>
          <a:xfrm rot="0">
            <a:off x="714457" y="3463310"/>
            <a:ext cx="9487880" cy="5612294"/>
          </a:xfrm>
          <a:prstGeom prst="rect">
            <a:avLst/>
          </a:prstGeom>
        </p:spPr>
        <p:txBody>
          <a:bodyPr anchor="t" rtlCol="false" tIns="0" lIns="0" bIns="0" rIns="0">
            <a:spAutoFit/>
          </a:bodyPr>
          <a:lstStyle/>
          <a:p>
            <a:pPr algn="l" marL="628806" indent="-314403" lvl="1">
              <a:lnSpc>
                <a:spcPts val="4951"/>
              </a:lnSpc>
              <a:buFont typeface="Arial"/>
              <a:buChar char="•"/>
            </a:pPr>
            <a:r>
              <a:rPr lang="en-US" sz="2912">
                <a:solidFill>
                  <a:srgbClr val="000000"/>
                </a:solidFill>
                <a:latin typeface="Aileron Light"/>
                <a:ea typeface="Aileron Light"/>
                <a:cs typeface="Aileron Light"/>
                <a:sym typeface="Aileron Light"/>
              </a:rPr>
              <a:t>Alzheimer’s Disease is a neurodegenerative disease that affects people usually 65 or older. It slowly destroys memory and thinking ability. </a:t>
            </a:r>
          </a:p>
          <a:p>
            <a:pPr algn="l" marL="628806" indent="-314403" lvl="1">
              <a:lnSpc>
                <a:spcPts val="4951"/>
              </a:lnSpc>
              <a:buFont typeface="Arial"/>
              <a:buChar char="•"/>
            </a:pPr>
            <a:r>
              <a:rPr lang="en-US" sz="2912">
                <a:solidFill>
                  <a:srgbClr val="000000"/>
                </a:solidFill>
                <a:latin typeface="Aileron Light"/>
                <a:ea typeface="Aileron Light"/>
                <a:cs typeface="Aileron Light"/>
                <a:sym typeface="Aileron Light"/>
              </a:rPr>
              <a:t>The disease is hard to diagnose as symptoms appear when it has already progressed (Late onset), At this stage the brain has already lost significant amount of neurons and Alzheimer’s is irreversible.</a:t>
            </a:r>
          </a:p>
          <a:p>
            <a:pPr algn="l" marL="628806" indent="-314403" lvl="1">
              <a:lnSpc>
                <a:spcPts val="4951"/>
              </a:lnSpc>
              <a:buFont typeface="Arial"/>
              <a:buChar char="•"/>
            </a:pPr>
            <a:r>
              <a:rPr lang="en-US" sz="2912">
                <a:solidFill>
                  <a:srgbClr val="000000"/>
                </a:solidFill>
                <a:latin typeface="Aileron Light"/>
                <a:ea typeface="Aileron Light"/>
                <a:cs typeface="Aileron Light"/>
                <a:sym typeface="Aileron Light"/>
              </a:rPr>
              <a:t>Hence it is necessary to diagnose the disease in its early stages. </a:t>
            </a:r>
          </a:p>
        </p:txBody>
      </p:sp>
      <p:grpSp>
        <p:nvGrpSpPr>
          <p:cNvPr name="Group 6" id="6"/>
          <p:cNvGrpSpPr/>
          <p:nvPr/>
        </p:nvGrpSpPr>
        <p:grpSpPr>
          <a:xfrm rot="0">
            <a:off x="0" y="1274181"/>
            <a:ext cx="400214" cy="3086100"/>
            <a:chOff x="0" y="0"/>
            <a:chExt cx="105406" cy="812800"/>
          </a:xfrm>
        </p:grpSpPr>
        <p:sp>
          <p:nvSpPr>
            <p:cNvPr name="Freeform 7" id="7"/>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8" id="8"/>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1810775" y="981075"/>
            <a:ext cx="4685590" cy="4114800"/>
          </a:xfrm>
          <a:custGeom>
            <a:avLst/>
            <a:gdLst/>
            <a:ahLst/>
            <a:cxnLst/>
            <a:rect r="r" b="b" t="t" l="l"/>
            <a:pathLst>
              <a:path h="4114800" w="4685590">
                <a:moveTo>
                  <a:pt x="0" y="0"/>
                </a:moveTo>
                <a:lnTo>
                  <a:pt x="4685590" y="0"/>
                </a:lnTo>
                <a:lnTo>
                  <a:pt x="46855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362075"/>
            <a:ext cx="8474057" cy="3132073"/>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Challenge / Hypothesis</a:t>
            </a:r>
          </a:p>
        </p:txBody>
      </p:sp>
      <p:sp>
        <p:nvSpPr>
          <p:cNvPr name="TextBox 7" id="7"/>
          <p:cNvSpPr txBox="true"/>
          <p:nvPr/>
        </p:nvSpPr>
        <p:spPr>
          <a:xfrm rot="0">
            <a:off x="997401" y="4776478"/>
            <a:ext cx="17010713" cy="3992749"/>
          </a:xfrm>
          <a:prstGeom prst="rect">
            <a:avLst/>
          </a:prstGeom>
        </p:spPr>
        <p:txBody>
          <a:bodyPr anchor="t" rtlCol="false" tIns="0" lIns="0" bIns="0" rIns="0">
            <a:spAutoFit/>
          </a:bodyPr>
          <a:lstStyle/>
          <a:p>
            <a:pPr algn="l" marL="581366" indent="-290683" lvl="1">
              <a:lnSpc>
                <a:spcPts val="4577"/>
              </a:lnSpc>
              <a:buFont typeface="Arial"/>
              <a:buChar char="•"/>
            </a:pPr>
            <a:r>
              <a:rPr lang="en-US" sz="2692">
                <a:solidFill>
                  <a:srgbClr val="000000"/>
                </a:solidFill>
                <a:latin typeface="Aileron Light"/>
                <a:ea typeface="Aileron Light"/>
                <a:cs typeface="Aileron Light"/>
                <a:sym typeface="Aileron Light"/>
              </a:rPr>
              <a:t>Diagnose the disease effectively and timely. </a:t>
            </a:r>
          </a:p>
          <a:p>
            <a:pPr algn="l" marL="581366" indent="-290683" lvl="1">
              <a:lnSpc>
                <a:spcPts val="4577"/>
              </a:lnSpc>
              <a:buFont typeface="Arial"/>
              <a:buChar char="•"/>
            </a:pPr>
            <a:r>
              <a:rPr lang="en-US" sz="2692">
                <a:solidFill>
                  <a:srgbClr val="000000"/>
                </a:solidFill>
                <a:latin typeface="Aileron Light"/>
                <a:ea typeface="Aileron Light"/>
                <a:cs typeface="Aileron Light"/>
                <a:sym typeface="Aileron Light"/>
              </a:rPr>
              <a:t>Classify the dataset into “Diagnosed” and “ Not diagnosed” using ML models.</a:t>
            </a:r>
          </a:p>
          <a:p>
            <a:pPr algn="l" marL="581366" indent="-290683" lvl="1">
              <a:lnSpc>
                <a:spcPts val="4577"/>
              </a:lnSpc>
              <a:buFont typeface="Arial"/>
              <a:buChar char="•"/>
            </a:pPr>
            <a:r>
              <a:rPr lang="en-US" sz="2692">
                <a:solidFill>
                  <a:srgbClr val="000000"/>
                </a:solidFill>
                <a:latin typeface="Aileron Light"/>
                <a:ea typeface="Aileron Light"/>
                <a:cs typeface="Aileron Light"/>
                <a:sym typeface="Aileron Light"/>
              </a:rPr>
              <a:t>When analyzing the dataset focus on high impact factors rather than generic medical factors </a:t>
            </a:r>
          </a:p>
          <a:p>
            <a:pPr algn="l" marL="581366" indent="-290683" lvl="1">
              <a:lnSpc>
                <a:spcPts val="4577"/>
              </a:lnSpc>
              <a:buFont typeface="Arial"/>
              <a:buChar char="•"/>
            </a:pPr>
            <a:r>
              <a:rPr lang="en-US" sz="2692">
                <a:solidFill>
                  <a:srgbClr val="000000"/>
                </a:solidFill>
                <a:latin typeface="Aileron Light"/>
                <a:ea typeface="Aileron Light"/>
                <a:cs typeface="Aileron Light"/>
                <a:sym typeface="Aileron Light"/>
              </a:rPr>
              <a:t>Separate the high impact diagnosing factors.</a:t>
            </a:r>
          </a:p>
          <a:p>
            <a:pPr algn="l" marL="581366" indent="-290683" lvl="1">
              <a:lnSpc>
                <a:spcPts val="4577"/>
              </a:lnSpc>
              <a:buFont typeface="Arial"/>
              <a:buChar char="•"/>
            </a:pPr>
            <a:r>
              <a:rPr lang="en-US" sz="2692">
                <a:solidFill>
                  <a:srgbClr val="000000"/>
                </a:solidFill>
                <a:latin typeface="Aileron Light"/>
                <a:ea typeface="Aileron Light"/>
                <a:cs typeface="Aileron Light"/>
                <a:sym typeface="Aileron Light"/>
              </a:rPr>
              <a:t>Hypothesis: “What metric or attribute or factors can help us better predict the diagnosis/development of Alzheimer’s disease  in patients” and to further prove the hypothesis, I will be creating machine learning models that will train on these specific factors and classify patients with accuracy.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343025"/>
            <a:ext cx="7468936" cy="3132073"/>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KDD </a:t>
            </a:r>
          </a:p>
          <a:p>
            <a:pPr algn="l">
              <a:lnSpc>
                <a:spcPts val="11805"/>
              </a:lnSpc>
            </a:pPr>
            <a:r>
              <a:rPr lang="en-US" sz="13264" spc="-636">
                <a:solidFill>
                  <a:srgbClr val="3C6AA9"/>
                </a:solidFill>
                <a:latin typeface="Aileron Light"/>
                <a:ea typeface="Aileron Light"/>
                <a:cs typeface="Aileron Light"/>
                <a:sym typeface="Aileron Light"/>
              </a:rPr>
              <a:t>Goals</a:t>
            </a:r>
          </a:p>
        </p:txBody>
      </p:sp>
      <p:sp>
        <p:nvSpPr>
          <p:cNvPr name="TextBox 6" id="6"/>
          <p:cNvSpPr txBox="true"/>
          <p:nvPr/>
        </p:nvSpPr>
        <p:spPr>
          <a:xfrm rot="0">
            <a:off x="1125299" y="4565650"/>
            <a:ext cx="10567900" cy="4396532"/>
          </a:xfrm>
          <a:prstGeom prst="rect">
            <a:avLst/>
          </a:prstGeom>
        </p:spPr>
        <p:txBody>
          <a:bodyPr anchor="t" rtlCol="false" tIns="0" lIns="0" bIns="0" rIns="0">
            <a:spAutoFit/>
          </a:bodyPr>
          <a:lstStyle/>
          <a:p>
            <a:pPr algn="l">
              <a:lnSpc>
                <a:spcPts val="3168"/>
              </a:lnSpc>
            </a:pPr>
            <a:r>
              <a:rPr lang="en-US" sz="2555">
                <a:solidFill>
                  <a:srgbClr val="000000"/>
                </a:solidFill>
                <a:latin typeface="Aileron"/>
                <a:ea typeface="Aileron"/>
                <a:cs typeface="Aileron"/>
                <a:sym typeface="Aileron"/>
              </a:rPr>
              <a:t>The dataset being used has 35 attributes, The assumption is that not all 35 attributes will have the same impact on the outcome (Diagnosis). Hence the KDD goal is to find out the high impact variables. To do that: </a:t>
            </a:r>
          </a:p>
          <a:p>
            <a:pPr algn="l" marL="551647" indent="-275823" lvl="1">
              <a:lnSpc>
                <a:spcPts val="3168"/>
              </a:lnSpc>
              <a:buFont typeface="Arial"/>
              <a:buChar char="•"/>
            </a:pPr>
            <a:r>
              <a:rPr lang="en-US" sz="2555">
                <a:solidFill>
                  <a:srgbClr val="000000"/>
                </a:solidFill>
                <a:latin typeface="Aileron"/>
                <a:ea typeface="Aileron"/>
                <a:cs typeface="Aileron"/>
                <a:sym typeface="Aileron"/>
              </a:rPr>
              <a:t>Use a Random Forest Classifier Model to rank the importance of each variable.</a:t>
            </a:r>
          </a:p>
          <a:p>
            <a:pPr algn="l" marL="551647" indent="-275823" lvl="1">
              <a:lnSpc>
                <a:spcPts val="3168"/>
              </a:lnSpc>
              <a:buFont typeface="Arial"/>
              <a:buChar char="•"/>
            </a:pPr>
            <a:r>
              <a:rPr lang="en-US" sz="2555">
                <a:solidFill>
                  <a:srgbClr val="000000"/>
                </a:solidFill>
                <a:latin typeface="Aileron"/>
                <a:ea typeface="Aileron"/>
                <a:cs typeface="Aileron"/>
                <a:sym typeface="Aileron"/>
              </a:rPr>
              <a:t>Create a new Data Set consisting only of these high impact variables. </a:t>
            </a:r>
          </a:p>
          <a:p>
            <a:pPr algn="l">
              <a:lnSpc>
                <a:spcPts val="3168"/>
              </a:lnSpc>
            </a:pPr>
          </a:p>
          <a:p>
            <a:pPr algn="l">
              <a:lnSpc>
                <a:spcPts val="3168"/>
              </a:lnSpc>
            </a:pPr>
            <a:r>
              <a:rPr lang="en-US" sz="2555">
                <a:solidFill>
                  <a:srgbClr val="000000"/>
                </a:solidFill>
                <a:latin typeface="Aileron"/>
                <a:ea typeface="Aileron"/>
                <a:cs typeface="Aileron"/>
                <a:sym typeface="Aileron"/>
              </a:rPr>
              <a:t>Then  in order to test and support the hypothesis and the result of RF classifier and to correctly classify the dataset: </a:t>
            </a:r>
          </a:p>
          <a:p>
            <a:pPr algn="l" marL="551647" indent="-275823" lvl="1">
              <a:lnSpc>
                <a:spcPts val="3168"/>
              </a:lnSpc>
              <a:buFont typeface="Arial"/>
              <a:buChar char="•"/>
            </a:pPr>
            <a:r>
              <a:rPr lang="en-US" sz="2555">
                <a:solidFill>
                  <a:srgbClr val="000000"/>
                </a:solidFill>
                <a:latin typeface="Aileron"/>
                <a:ea typeface="Aileron"/>
                <a:cs typeface="Aileron"/>
                <a:sym typeface="Aileron"/>
              </a:rPr>
              <a:t>Train and Test a Decision Tree Classifier on the new dataset </a:t>
            </a:r>
          </a:p>
          <a:p>
            <a:pPr algn="l" marL="551647" indent="-275823" lvl="1">
              <a:lnSpc>
                <a:spcPts val="3168"/>
              </a:lnSpc>
              <a:buFont typeface="Arial"/>
              <a:buChar char="•"/>
            </a:pPr>
            <a:r>
              <a:rPr lang="en-US" sz="2555">
                <a:solidFill>
                  <a:srgbClr val="000000"/>
                </a:solidFill>
                <a:latin typeface="Aileron"/>
                <a:ea typeface="Aileron"/>
                <a:cs typeface="Aileron"/>
                <a:sym typeface="Aileron"/>
              </a:rPr>
              <a:t>Train and Test a KNN classifier on the new Dataset.</a:t>
            </a:r>
          </a:p>
        </p:txBody>
      </p:sp>
      <p:grpSp>
        <p:nvGrpSpPr>
          <p:cNvPr name="Group 7" id="7"/>
          <p:cNvGrpSpPr/>
          <p:nvPr/>
        </p:nvGrpSpPr>
        <p:grpSpPr>
          <a:xfrm rot="0">
            <a:off x="12176364" y="0"/>
            <a:ext cx="6111636" cy="10287000"/>
            <a:chOff x="0" y="0"/>
            <a:chExt cx="8148848" cy="13716000"/>
          </a:xfrm>
        </p:grpSpPr>
        <p:pic>
          <p:nvPicPr>
            <p:cNvPr name="Picture 8" id="8"/>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9363705" y="515266"/>
            <a:ext cx="8295645" cy="4949013"/>
          </a:xfrm>
          <a:custGeom>
            <a:avLst/>
            <a:gdLst/>
            <a:ahLst/>
            <a:cxnLst/>
            <a:rect r="r" b="b" t="t" l="l"/>
            <a:pathLst>
              <a:path h="4949013" w="8295645">
                <a:moveTo>
                  <a:pt x="0" y="0"/>
                </a:moveTo>
                <a:lnTo>
                  <a:pt x="8295645" y="0"/>
                </a:lnTo>
                <a:lnTo>
                  <a:pt x="8295645" y="4949012"/>
                </a:lnTo>
                <a:lnTo>
                  <a:pt x="0" y="4949012"/>
                </a:lnTo>
                <a:lnTo>
                  <a:pt x="0" y="0"/>
                </a:lnTo>
                <a:close/>
              </a:path>
            </a:pathLst>
          </a:custGeom>
          <a:blipFill>
            <a:blip r:embed="rId2"/>
            <a:stretch>
              <a:fillRect l="-265" t="0" r="0" b="0"/>
            </a:stretch>
          </a:blipFill>
        </p:spPr>
      </p:sp>
      <p:sp>
        <p:nvSpPr>
          <p:cNvPr name="TextBox 6" id="6"/>
          <p:cNvSpPr txBox="true"/>
          <p:nvPr/>
        </p:nvSpPr>
        <p:spPr>
          <a:xfrm rot="0">
            <a:off x="1028700" y="1409700"/>
            <a:ext cx="8335005" cy="3132073"/>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RF Classifier Importance</a:t>
            </a:r>
          </a:p>
        </p:txBody>
      </p:sp>
      <p:sp>
        <p:nvSpPr>
          <p:cNvPr name="TextBox 7" id="7"/>
          <p:cNvSpPr txBox="true"/>
          <p:nvPr/>
        </p:nvSpPr>
        <p:spPr>
          <a:xfrm rot="0">
            <a:off x="734055" y="5588551"/>
            <a:ext cx="17259300" cy="3890693"/>
          </a:xfrm>
          <a:prstGeom prst="rect">
            <a:avLst/>
          </a:prstGeom>
        </p:spPr>
        <p:txBody>
          <a:bodyPr anchor="t" rtlCol="false" tIns="0" lIns="0" bIns="0" rIns="0">
            <a:spAutoFit/>
          </a:bodyPr>
          <a:lstStyle/>
          <a:p>
            <a:pPr algn="l">
              <a:lnSpc>
                <a:spcPts val="4469"/>
              </a:lnSpc>
            </a:pPr>
            <a:r>
              <a:rPr lang="en-US" sz="2629">
                <a:solidFill>
                  <a:srgbClr val="000000"/>
                </a:solidFill>
                <a:latin typeface="Aileron"/>
                <a:ea typeface="Aileron"/>
                <a:cs typeface="Aileron"/>
                <a:sym typeface="Aileron"/>
              </a:rPr>
              <a:t>An RF classifier model is trained on the original dataset to find the most important features</a:t>
            </a:r>
            <a:r>
              <a:rPr lang="en-US" sz="2629">
                <a:solidFill>
                  <a:srgbClr val="000000"/>
                </a:solidFill>
                <a:latin typeface="Aileron Light"/>
                <a:ea typeface="Aileron Light"/>
                <a:cs typeface="Aileron Light"/>
                <a:sym typeface="Aileron Light"/>
              </a:rPr>
              <a:t>: </a:t>
            </a:r>
          </a:p>
          <a:p>
            <a:pPr algn="l" marL="567652" indent="-283826" lvl="1">
              <a:lnSpc>
                <a:spcPts val="4469"/>
              </a:lnSpc>
              <a:buFont typeface="Arial"/>
              <a:buChar char="•"/>
            </a:pPr>
            <a:r>
              <a:rPr lang="en-US" sz="2629">
                <a:solidFill>
                  <a:srgbClr val="000000"/>
                </a:solidFill>
                <a:latin typeface="Aileron"/>
                <a:ea typeface="Aileron"/>
                <a:cs typeface="Aileron"/>
                <a:sym typeface="Aileron"/>
              </a:rPr>
              <a:t>The number of features are 32 (15 are numerical and 17 are categorical)</a:t>
            </a:r>
          </a:p>
          <a:p>
            <a:pPr algn="l" marL="567652" indent="-283826" lvl="1">
              <a:lnSpc>
                <a:spcPts val="4469"/>
              </a:lnSpc>
              <a:buFont typeface="Arial"/>
              <a:buChar char="•"/>
            </a:pPr>
            <a:r>
              <a:rPr lang="en-US" sz="2629">
                <a:solidFill>
                  <a:srgbClr val="000000"/>
                </a:solidFill>
                <a:latin typeface="Aileron"/>
                <a:ea typeface="Aileron"/>
                <a:cs typeface="Aileron"/>
                <a:sym typeface="Aileron"/>
              </a:rPr>
              <a:t>Since this  is a binary classification, The label belongs to two classes 0 (not diagnosed) and 1 (diagnosed)</a:t>
            </a:r>
          </a:p>
          <a:p>
            <a:pPr algn="l" marL="567652" indent="-283826" lvl="1">
              <a:lnSpc>
                <a:spcPts val="4469"/>
              </a:lnSpc>
              <a:buFont typeface="Arial"/>
              <a:buChar char="•"/>
            </a:pPr>
            <a:r>
              <a:rPr lang="en-US" sz="2629">
                <a:solidFill>
                  <a:srgbClr val="000000"/>
                </a:solidFill>
                <a:latin typeface="Aileron"/>
                <a:ea typeface="Aileron"/>
                <a:cs typeface="Aileron"/>
                <a:sym typeface="Aileron"/>
              </a:rPr>
              <a:t>The size of train/test set is dynamic as I used Stratified K fold with a random state that changes with each iteration of validation.  Hence during training and testing the dataset’s size changes as compared to previous iteration. </a:t>
            </a:r>
          </a:p>
          <a:p>
            <a:pPr algn="l" marL="567652" indent="-283826" lvl="1">
              <a:lnSpc>
                <a:spcPts val="4469"/>
              </a:lnSpc>
              <a:buFont typeface="Arial"/>
              <a:buChar char="•"/>
            </a:pPr>
            <a:r>
              <a:rPr lang="en-US" sz="2629">
                <a:solidFill>
                  <a:srgbClr val="000000"/>
                </a:solidFill>
                <a:latin typeface="Aileron"/>
                <a:ea typeface="Aileron"/>
                <a:cs typeface="Aileron"/>
                <a:sym typeface="Aileron"/>
              </a:rPr>
              <a:t>The output of the RF classifier that ranks features based on their importance is visualized in the plot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9352312" y="1624477"/>
            <a:ext cx="7144248" cy="6388785"/>
          </a:xfrm>
          <a:custGeom>
            <a:avLst/>
            <a:gdLst/>
            <a:ahLst/>
            <a:cxnLst/>
            <a:rect r="r" b="b" t="t" l="l"/>
            <a:pathLst>
              <a:path h="6388785" w="7144248">
                <a:moveTo>
                  <a:pt x="0" y="0"/>
                </a:moveTo>
                <a:lnTo>
                  <a:pt x="7144247" y="0"/>
                </a:lnTo>
                <a:lnTo>
                  <a:pt x="7144247" y="6388785"/>
                </a:lnTo>
                <a:lnTo>
                  <a:pt x="0" y="6388785"/>
                </a:lnTo>
                <a:lnTo>
                  <a:pt x="0" y="0"/>
                </a:lnTo>
                <a:close/>
              </a:path>
            </a:pathLst>
          </a:custGeom>
          <a:blipFill>
            <a:blip r:embed="rId2"/>
            <a:stretch>
              <a:fillRect l="0" t="0" r="0" b="0"/>
            </a:stretch>
          </a:blipFill>
        </p:spPr>
      </p:sp>
      <p:sp>
        <p:nvSpPr>
          <p:cNvPr name="TextBox 6" id="6"/>
          <p:cNvSpPr txBox="true"/>
          <p:nvPr/>
        </p:nvSpPr>
        <p:spPr>
          <a:xfrm rot="0">
            <a:off x="1028700" y="1881652"/>
            <a:ext cx="7771162" cy="2048692"/>
          </a:xfrm>
          <a:prstGeom prst="rect">
            <a:avLst/>
          </a:prstGeom>
        </p:spPr>
        <p:txBody>
          <a:bodyPr anchor="t" rtlCol="false" tIns="0" lIns="0" bIns="0" rIns="0">
            <a:spAutoFit/>
          </a:bodyPr>
          <a:lstStyle/>
          <a:p>
            <a:pPr algn="l">
              <a:lnSpc>
                <a:spcPts val="7748"/>
              </a:lnSpc>
            </a:pPr>
            <a:r>
              <a:rPr lang="en-US" sz="8706" spc="-417">
                <a:solidFill>
                  <a:srgbClr val="3C6AA9"/>
                </a:solidFill>
                <a:latin typeface="Aileron Light"/>
                <a:ea typeface="Aileron Light"/>
                <a:cs typeface="Aileron Light"/>
                <a:sym typeface="Aileron Light"/>
              </a:rPr>
              <a:t>Correlation </a:t>
            </a:r>
          </a:p>
          <a:p>
            <a:pPr algn="l">
              <a:lnSpc>
                <a:spcPts val="7748"/>
              </a:lnSpc>
            </a:pPr>
            <a:r>
              <a:rPr lang="en-US" sz="8706" spc="-417">
                <a:solidFill>
                  <a:srgbClr val="3C6AA9"/>
                </a:solidFill>
                <a:latin typeface="Aileron Light"/>
                <a:ea typeface="Aileron Light"/>
                <a:cs typeface="Aileron Light"/>
                <a:sym typeface="Aileron Light"/>
              </a:rPr>
              <a:t>Matrix</a:t>
            </a:r>
          </a:p>
        </p:txBody>
      </p:sp>
      <p:sp>
        <p:nvSpPr>
          <p:cNvPr name="TextBox 7" id="7"/>
          <p:cNvSpPr txBox="true"/>
          <p:nvPr/>
        </p:nvSpPr>
        <p:spPr>
          <a:xfrm rot="0">
            <a:off x="955915" y="4207881"/>
            <a:ext cx="7391043" cy="3239824"/>
          </a:xfrm>
          <a:prstGeom prst="rect">
            <a:avLst/>
          </a:prstGeom>
        </p:spPr>
        <p:txBody>
          <a:bodyPr anchor="t" rtlCol="false" tIns="0" lIns="0" bIns="0" rIns="0">
            <a:spAutoFit/>
          </a:bodyPr>
          <a:lstStyle/>
          <a:p>
            <a:pPr algn="l">
              <a:lnSpc>
                <a:spcPts val="5221"/>
              </a:lnSpc>
            </a:pPr>
            <a:r>
              <a:rPr lang="en-US" sz="3071">
                <a:solidFill>
                  <a:srgbClr val="000000"/>
                </a:solidFill>
                <a:latin typeface="Aileron Light"/>
                <a:ea typeface="Aileron Light"/>
                <a:cs typeface="Aileron Light"/>
                <a:sym typeface="Aileron Light"/>
              </a:rPr>
              <a:t>Here is a correlation Matrix that shows the correlation between the most important features found from the RF classifier. This helps us visualize the relation between these features and the output (Diagnosis)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3144500"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95435" y="1502781"/>
            <a:ext cx="7245473" cy="2836434"/>
          </a:xfrm>
          <a:prstGeom prst="rect">
            <a:avLst/>
          </a:prstGeom>
        </p:spPr>
        <p:txBody>
          <a:bodyPr anchor="t" rtlCol="false" tIns="0" lIns="0" bIns="0" rIns="0">
            <a:spAutoFit/>
          </a:bodyPr>
          <a:lstStyle/>
          <a:p>
            <a:pPr algn="l">
              <a:lnSpc>
                <a:spcPts val="7224"/>
              </a:lnSpc>
            </a:pPr>
            <a:r>
              <a:rPr lang="en-US" sz="8117" spc="-389">
                <a:solidFill>
                  <a:srgbClr val="3C6AA9"/>
                </a:solidFill>
                <a:latin typeface="Aileron Light"/>
                <a:ea typeface="Aileron Light"/>
                <a:cs typeface="Aileron Light"/>
                <a:sym typeface="Aileron Light"/>
              </a:rPr>
              <a:t>Supervised Learning Models (Cont.)</a:t>
            </a:r>
          </a:p>
        </p:txBody>
      </p:sp>
      <p:sp>
        <p:nvSpPr>
          <p:cNvPr name="TextBox 7" id="7"/>
          <p:cNvSpPr txBox="true"/>
          <p:nvPr/>
        </p:nvSpPr>
        <p:spPr>
          <a:xfrm rot="0">
            <a:off x="888741" y="4234441"/>
            <a:ext cx="13561481" cy="5714017"/>
          </a:xfrm>
          <a:prstGeom prst="rect">
            <a:avLst/>
          </a:prstGeom>
        </p:spPr>
        <p:txBody>
          <a:bodyPr anchor="t" rtlCol="false" tIns="0" lIns="0" bIns="0" rIns="0">
            <a:spAutoFit/>
          </a:bodyPr>
          <a:lstStyle/>
          <a:p>
            <a:pPr algn="l">
              <a:lnSpc>
                <a:spcPts val="3512"/>
              </a:lnSpc>
            </a:pPr>
            <a:r>
              <a:rPr lang="en-US" sz="2065">
                <a:solidFill>
                  <a:srgbClr val="000000"/>
                </a:solidFill>
                <a:latin typeface="Aileron Light"/>
                <a:ea typeface="Aileron Light"/>
                <a:cs typeface="Aileron Light"/>
                <a:sym typeface="Aileron Light"/>
              </a:rPr>
              <a:t>Next I trained two Supervised Machine Learning Models: </a:t>
            </a:r>
          </a:p>
          <a:p>
            <a:pPr algn="l" marL="446032" indent="-223016" lvl="1">
              <a:lnSpc>
                <a:spcPts val="3512"/>
              </a:lnSpc>
              <a:buAutoNum type="arabicPeriod" startAt="1"/>
            </a:pPr>
            <a:r>
              <a:rPr lang="en-US" sz="2065">
                <a:solidFill>
                  <a:srgbClr val="000000"/>
                </a:solidFill>
                <a:latin typeface="Aileron Light"/>
                <a:ea typeface="Aileron Light"/>
                <a:cs typeface="Aileron Light"/>
                <a:sym typeface="Aileron Light"/>
              </a:rPr>
              <a:t>Decision Tree Classifier</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In order to classify the label into two classes 0 (No Alzheimer’s) and 1 (Yes Alzheimer’s)</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The number of features are 5 ( MMSE, Functional Assessment, ADL, Memory Complaints, Behavioral Problems)</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The size of test set was 16% and train set 84%</a:t>
            </a:r>
          </a:p>
          <a:p>
            <a:pPr algn="l" marL="446032" indent="-223016" lvl="1">
              <a:lnSpc>
                <a:spcPts val="3512"/>
              </a:lnSpc>
              <a:buAutoNum type="arabicPeriod" startAt="1"/>
            </a:pPr>
            <a:r>
              <a:rPr lang="en-US" sz="2065">
                <a:solidFill>
                  <a:srgbClr val="000000"/>
                </a:solidFill>
                <a:latin typeface="Aileron Light"/>
                <a:ea typeface="Aileron Light"/>
                <a:cs typeface="Aileron Light"/>
                <a:sym typeface="Aileron Light"/>
              </a:rPr>
              <a:t>KNN Classifier:</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The KNN classifier is also trained on the same cleaned data set and also uses the same train test split. </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The data contains same number of features and the label has to be classified into the same two classes.</a:t>
            </a:r>
          </a:p>
          <a:p>
            <a:pPr algn="l" marL="892065" indent="-297355" lvl="2">
              <a:lnSpc>
                <a:spcPts val="3512"/>
              </a:lnSpc>
              <a:buFont typeface="Arial"/>
              <a:buChar char="⚬"/>
            </a:pPr>
            <a:r>
              <a:rPr lang="en-US" sz="2065">
                <a:solidFill>
                  <a:srgbClr val="000000"/>
                </a:solidFill>
                <a:latin typeface="Aileron Light"/>
                <a:ea typeface="Aileron Light"/>
                <a:cs typeface="Aileron Light"/>
                <a:sym typeface="Aileron Light"/>
              </a:rPr>
              <a:t>Cross validation was performed to find the best value of n for KNN. </a:t>
            </a:r>
          </a:p>
          <a:p>
            <a:pPr algn="l">
              <a:lnSpc>
                <a:spcPts val="3512"/>
              </a:lnSpc>
            </a:pPr>
            <a:r>
              <a:rPr lang="en-US" sz="2065">
                <a:solidFill>
                  <a:srgbClr val="000000"/>
                </a:solidFill>
                <a:latin typeface="Aileron Light"/>
                <a:ea typeface="Aileron Light"/>
                <a:cs typeface="Aileron Light"/>
                <a:sym typeface="Aileron Light"/>
              </a:rPr>
              <a:t>The reason for training these two supervised learning models is to, 1. Predict the outcome of the target variable by classifying it in the two classes. 2. To support the outcome of RF classifier that, yes these are the best variables that can help us in better classifying and predicting Alzheimer’s </a:t>
            </a:r>
          </a:p>
          <a:p>
            <a:pPr algn="l">
              <a:lnSpc>
                <a:spcPts val="351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3329823"/>
            <a:ext cx="11570950" cy="6107689"/>
          </a:xfrm>
          <a:prstGeom prst="rect">
            <a:avLst/>
          </a:prstGeom>
        </p:spPr>
        <p:txBody>
          <a:bodyPr anchor="t" rtlCol="false" tIns="0" lIns="0" bIns="0" rIns="0">
            <a:spAutoFit/>
          </a:bodyPr>
          <a:lstStyle/>
          <a:p>
            <a:pPr algn="l">
              <a:lnSpc>
                <a:spcPts val="3512"/>
              </a:lnSpc>
            </a:pPr>
            <a:r>
              <a:rPr lang="en-US" sz="2065">
                <a:solidFill>
                  <a:srgbClr val="000000"/>
                </a:solidFill>
                <a:latin typeface="Aileron Light"/>
                <a:ea typeface="Aileron Light"/>
                <a:cs typeface="Aileron Light"/>
                <a:sym typeface="Aileron Light"/>
              </a:rPr>
              <a:t>The evaluation metrics and their results for all three supervised models are given below: </a:t>
            </a:r>
          </a:p>
          <a:p>
            <a:pPr algn="l" marL="446032" indent="-223016" lvl="1">
              <a:lnSpc>
                <a:spcPts val="3512"/>
              </a:lnSpc>
              <a:buAutoNum type="arabicPeriod" startAt="1"/>
            </a:pPr>
            <a:r>
              <a:rPr lang="en-US" sz="2065">
                <a:solidFill>
                  <a:srgbClr val="000000"/>
                </a:solidFill>
                <a:latin typeface="Aileron Light"/>
                <a:ea typeface="Aileron Light"/>
                <a:cs typeface="Aileron Light"/>
                <a:sym typeface="Aileron Light"/>
              </a:rPr>
              <a:t>RF Tree Classifier:</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The model has a mean accuracy of 88.6% over 5 iterations of 5-fold CV with 5000 trees for each iteration. </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Moreover the features are ranked by calculating the mean of their RF importance score. </a:t>
            </a:r>
          </a:p>
          <a:p>
            <a:pPr algn="l" marL="446032" indent="-223016" lvl="1">
              <a:lnSpc>
                <a:spcPts val="3512"/>
              </a:lnSpc>
              <a:buAutoNum type="arabicPeriod" startAt="1"/>
            </a:pPr>
            <a:r>
              <a:rPr lang="en-US" sz="2065">
                <a:solidFill>
                  <a:srgbClr val="000000"/>
                </a:solidFill>
                <a:latin typeface="Aileron Light"/>
                <a:ea typeface="Aileron Light"/>
                <a:cs typeface="Aileron Light"/>
                <a:sym typeface="Aileron Light"/>
              </a:rPr>
              <a:t>Decision Tree Classifier:</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To evaluate the decision tree classifier more than one metrics are used. </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Accuracy = 96%</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Average F1 Score = 91%</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The confusion matrix is given in the figure  and  AUC score is 0.97 and the ROC curve is also given.  </a:t>
            </a:r>
          </a:p>
          <a:p>
            <a:pPr algn="l" marL="446032" indent="-223016" lvl="1">
              <a:lnSpc>
                <a:spcPts val="3512"/>
              </a:lnSpc>
              <a:buAutoNum type="arabicPeriod" startAt="1"/>
            </a:pPr>
            <a:r>
              <a:rPr lang="en-US" sz="2065">
                <a:solidFill>
                  <a:srgbClr val="000000"/>
                </a:solidFill>
                <a:latin typeface="Aileron Light"/>
                <a:ea typeface="Aileron Light"/>
                <a:cs typeface="Aileron Light"/>
                <a:sym typeface="Aileron Light"/>
              </a:rPr>
              <a:t>KNN Classifier:</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KNN accuracy = 84%</a:t>
            </a:r>
          </a:p>
          <a:p>
            <a:pPr algn="l" marL="892064" indent="-297355" lvl="2">
              <a:lnSpc>
                <a:spcPts val="3512"/>
              </a:lnSpc>
              <a:buFont typeface="Arial"/>
              <a:buChar char="⚬"/>
            </a:pPr>
            <a:r>
              <a:rPr lang="en-US" sz="2065">
                <a:solidFill>
                  <a:srgbClr val="000000"/>
                </a:solidFill>
                <a:latin typeface="Aileron Light"/>
                <a:ea typeface="Aileron Light"/>
                <a:cs typeface="Aileron Light"/>
                <a:sym typeface="Aileron Light"/>
              </a:rPr>
              <a:t>ROC AUC = 97%</a:t>
            </a:r>
          </a:p>
        </p:txBody>
      </p:sp>
      <p:sp>
        <p:nvSpPr>
          <p:cNvPr name="TextBox 6" id="6"/>
          <p:cNvSpPr txBox="true"/>
          <p:nvPr/>
        </p:nvSpPr>
        <p:spPr>
          <a:xfrm rot="0">
            <a:off x="1028700" y="2040044"/>
            <a:ext cx="10139566" cy="1394554"/>
          </a:xfrm>
          <a:prstGeom prst="rect">
            <a:avLst/>
          </a:prstGeom>
        </p:spPr>
        <p:txBody>
          <a:bodyPr anchor="t" rtlCol="false" tIns="0" lIns="0" bIns="0" rIns="0">
            <a:spAutoFit/>
          </a:bodyPr>
          <a:lstStyle/>
          <a:p>
            <a:pPr algn="l">
              <a:lnSpc>
                <a:spcPts val="10110"/>
              </a:lnSpc>
            </a:pPr>
            <a:r>
              <a:rPr lang="en-US" sz="11359" spc="-545">
                <a:solidFill>
                  <a:srgbClr val="3C6AA9"/>
                </a:solidFill>
                <a:latin typeface="Aileron Light"/>
                <a:ea typeface="Aileron Light"/>
                <a:cs typeface="Aileron Light"/>
                <a:sym typeface="Aileron Light"/>
              </a:rPr>
              <a:t>Evaluation</a:t>
            </a:r>
          </a:p>
        </p:txBody>
      </p:sp>
      <p:grpSp>
        <p:nvGrpSpPr>
          <p:cNvPr name="Group 7" id="7"/>
          <p:cNvGrpSpPr/>
          <p:nvPr/>
        </p:nvGrpSpPr>
        <p:grpSpPr>
          <a:xfrm rot="0">
            <a:off x="12599650" y="0"/>
            <a:ext cx="5688350" cy="10287000"/>
            <a:chOff x="0" y="0"/>
            <a:chExt cx="7584466" cy="13716000"/>
          </a:xfrm>
        </p:grpSpPr>
        <p:pic>
          <p:nvPicPr>
            <p:cNvPr name="Picture 8" id="8"/>
            <p:cNvPicPr>
              <a:picLocks noChangeAspect="true"/>
            </p:cNvPicPr>
            <p:nvPr/>
          </p:nvPicPr>
          <p:blipFill>
            <a:blip r:embed="rId2"/>
            <a:srcRect l="31567" t="0" r="31567" b="0"/>
            <a:stretch>
              <a:fillRect/>
            </a:stretch>
          </p:blipFill>
          <p:spPr>
            <a:xfrm flipH="false" flipV="false">
              <a:off x="0" y="0"/>
              <a:ext cx="7584466" cy="1371600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DAGZYiFDCcQ</dc:identifier>
  <dcterms:modified xsi:type="dcterms:W3CDTF">2011-08-01T06:04:30Z</dcterms:modified>
  <cp:revision>1</cp:revision>
  <dc:title>Blue Red Minimalist Corporate Business Social Media Management Plan Presentation</dc:title>
</cp:coreProperties>
</file>